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6" r:id="rId5"/>
    <p:sldId id="257" r:id="rId6"/>
    <p:sldId id="274" r:id="rId7"/>
    <p:sldId id="261" r:id="rId8"/>
    <p:sldId id="271" r:id="rId9"/>
    <p:sldId id="270" r:id="rId10"/>
    <p:sldId id="263" r:id="rId11"/>
    <p:sldId id="267" r:id="rId12"/>
    <p:sldId id="278" r:id="rId13"/>
    <p:sldId id="276" r:id="rId14"/>
    <p:sldId id="277" r:id="rId15"/>
    <p:sldId id="273" r:id="rId16"/>
    <p:sldId id="275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28" autoAdjust="0"/>
    <p:restoredTop sz="97823" autoAdjust="0"/>
  </p:normalViewPr>
  <p:slideViewPr>
    <p:cSldViewPr snapToGrid="0" snapToObjects="1">
      <p:cViewPr varScale="1">
        <p:scale>
          <a:sx n="73" d="100"/>
          <a:sy n="73" d="100"/>
        </p:scale>
        <p:origin x="105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4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Teacher</a:t>
            </a:r>
            <a:r>
              <a:rPr lang="en-US" baseline="0" dirty="0" smtClean="0"/>
              <a:t> Working Conditions Survey</a:t>
            </a:r>
            <a:endParaRPr lang="en-US" dirty="0"/>
          </a:p>
        </c:rich>
      </c:tx>
      <c:layout>
        <c:manualLayout>
          <c:xMode val="edge"/>
          <c:yMode val="edge"/>
          <c:x val="0.276007797809608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Good Place to Work</c:v>
                </c:pt>
                <c:pt idx="1">
                  <c:v>Faculty Recognition</c:v>
                </c:pt>
                <c:pt idx="2">
                  <c:v>Trust &amp; Respect</c:v>
                </c:pt>
                <c:pt idx="3">
                  <c:v>Class Size</c:v>
                </c:pt>
                <c:pt idx="4">
                  <c:v>Teacher Leadership</c:v>
                </c:pt>
                <c:pt idx="5">
                  <c:v>Teacher Expertise</c:v>
                </c:pt>
              </c:strCache>
            </c:strRef>
          </c:cat>
          <c:val>
            <c:numRef>
              <c:f>Sheet1!$B$2:$B$7</c:f>
              <c:numCache>
                <c:formatCode>0.00%</c:formatCode>
                <c:ptCount val="6"/>
                <c:pt idx="0">
                  <c:v>0.81299999999999994</c:v>
                </c:pt>
                <c:pt idx="1">
                  <c:v>0.84399999999999997</c:v>
                </c:pt>
                <c:pt idx="2">
                  <c:v>0.67300000000000004</c:v>
                </c:pt>
                <c:pt idx="3">
                  <c:v>0.58299999999999996</c:v>
                </c:pt>
                <c:pt idx="4">
                  <c:v>0.91200000000000003</c:v>
                </c:pt>
                <c:pt idx="5">
                  <c:v>0.79700000000000004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2F-4572-8BDD-507FF53B9C9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Good Place to Work</c:v>
                </c:pt>
                <c:pt idx="1">
                  <c:v>Faculty Recognition</c:v>
                </c:pt>
                <c:pt idx="2">
                  <c:v>Trust &amp; Respect</c:v>
                </c:pt>
                <c:pt idx="3">
                  <c:v>Class Size</c:v>
                </c:pt>
                <c:pt idx="4">
                  <c:v>Teacher Leadership</c:v>
                </c:pt>
                <c:pt idx="5">
                  <c:v>Teacher Expertise</c:v>
                </c:pt>
              </c:strCache>
            </c:strRef>
          </c:cat>
          <c:val>
            <c:numRef>
              <c:f>Sheet1!$C$2:$C$7</c:f>
              <c:numCache>
                <c:formatCode>0.00%</c:formatCode>
                <c:ptCount val="6"/>
                <c:pt idx="0">
                  <c:v>0.82499999999999996</c:v>
                </c:pt>
                <c:pt idx="1">
                  <c:v>0.84199999999999997</c:v>
                </c:pt>
                <c:pt idx="2">
                  <c:v>0.71899999999999997</c:v>
                </c:pt>
                <c:pt idx="3">
                  <c:v>0.52200000000000002</c:v>
                </c:pt>
                <c:pt idx="4">
                  <c:v>0.92100000000000004</c:v>
                </c:pt>
                <c:pt idx="5">
                  <c:v>0.81599999999999995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2F-4572-8BDD-507FF53B9C9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Good Place to Work</c:v>
                </c:pt>
                <c:pt idx="1">
                  <c:v>Faculty Recognition</c:v>
                </c:pt>
                <c:pt idx="2">
                  <c:v>Trust &amp; Respect</c:v>
                </c:pt>
                <c:pt idx="3">
                  <c:v>Class Size</c:v>
                </c:pt>
                <c:pt idx="4">
                  <c:v>Teacher Leadership</c:v>
                </c:pt>
                <c:pt idx="5">
                  <c:v>Teacher Expertise</c:v>
                </c:pt>
              </c:strCache>
            </c:strRef>
          </c:cat>
          <c:val>
            <c:numRef>
              <c:f>Sheet1!$D$2:$D$7</c:f>
              <c:numCache>
                <c:formatCode>0.00%</c:formatCode>
                <c:ptCount val="6"/>
                <c:pt idx="0">
                  <c:v>0.83299999999999996</c:v>
                </c:pt>
                <c:pt idx="1">
                  <c:v>0.86299999999999999</c:v>
                </c:pt>
                <c:pt idx="2">
                  <c:v>0.68899999999999995</c:v>
                </c:pt>
                <c:pt idx="3">
                  <c:v>0.48899999999999999</c:v>
                </c:pt>
                <c:pt idx="4">
                  <c:v>0.92200000000000004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52F-4572-8BDD-507FF53B9C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43173264"/>
        <c:axId val="543173592"/>
      </c:barChart>
      <c:catAx>
        <c:axId val="543173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3173592"/>
        <c:crosses val="autoZero"/>
        <c:auto val="1"/>
        <c:lblAlgn val="ctr"/>
        <c:lblOffset val="100"/>
        <c:noMultiLvlLbl val="0"/>
      </c:catAx>
      <c:valAx>
        <c:axId val="543173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3173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C55CA2-527F-42AC-898A-97641C708794}" type="doc">
      <dgm:prSet loTypeId="urn:microsoft.com/office/officeart/2005/8/layout/cycle3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F5BC179B-49BE-4B81-9C7A-D824691D6AD9}">
      <dgm:prSet phldrT="[Text]"/>
      <dgm:spPr/>
      <dgm:t>
        <a:bodyPr/>
        <a:lstStyle/>
        <a:p>
          <a:r>
            <a:rPr lang="en-US" b="1" dirty="0" smtClean="0"/>
            <a:t>Internal Key Communicators</a:t>
          </a:r>
          <a:endParaRPr lang="en-US" b="1" dirty="0"/>
        </a:p>
      </dgm:t>
    </dgm:pt>
    <dgm:pt modelId="{49EBB711-5A05-43C7-ADBF-54EC34AA5537}" type="parTrans" cxnId="{6814D0C5-A4DC-4AE5-8EFF-ECE7BF9D3A09}">
      <dgm:prSet/>
      <dgm:spPr/>
      <dgm:t>
        <a:bodyPr/>
        <a:lstStyle/>
        <a:p>
          <a:endParaRPr lang="en-US"/>
        </a:p>
      </dgm:t>
    </dgm:pt>
    <dgm:pt modelId="{0EA1F247-04B7-419F-9665-79F713688504}" type="sibTrans" cxnId="{6814D0C5-A4DC-4AE5-8EFF-ECE7BF9D3A09}">
      <dgm:prSet/>
      <dgm:spPr/>
      <dgm:t>
        <a:bodyPr/>
        <a:lstStyle/>
        <a:p>
          <a:endParaRPr lang="en-US"/>
        </a:p>
      </dgm:t>
    </dgm:pt>
    <dgm:pt modelId="{AB58735D-3CD1-41AE-8B6D-1E7B8EDE7D40}">
      <dgm:prSet phldrT="[Text]"/>
      <dgm:spPr/>
      <dgm:t>
        <a:bodyPr/>
        <a:lstStyle/>
        <a:p>
          <a:r>
            <a:rPr lang="en-US" b="1" dirty="0" smtClean="0"/>
            <a:t>Advisory Committees</a:t>
          </a:r>
          <a:endParaRPr lang="en-US" b="1" dirty="0"/>
        </a:p>
      </dgm:t>
    </dgm:pt>
    <dgm:pt modelId="{761E2A01-BFF8-49E5-BB4B-33AD919467D5}" type="parTrans" cxnId="{85DEDB76-49FE-43FB-AD3D-9F601659C2F6}">
      <dgm:prSet/>
      <dgm:spPr/>
      <dgm:t>
        <a:bodyPr/>
        <a:lstStyle/>
        <a:p>
          <a:endParaRPr lang="en-US"/>
        </a:p>
      </dgm:t>
    </dgm:pt>
    <dgm:pt modelId="{EF169EC3-B724-4B48-BE81-33A58D4491D7}" type="sibTrans" cxnId="{85DEDB76-49FE-43FB-AD3D-9F601659C2F6}">
      <dgm:prSet/>
      <dgm:spPr/>
      <dgm:t>
        <a:bodyPr/>
        <a:lstStyle/>
        <a:p>
          <a:endParaRPr lang="en-US"/>
        </a:p>
      </dgm:t>
    </dgm:pt>
    <dgm:pt modelId="{00EC0DFA-5336-4EF8-AC30-21B4AED66A6D}">
      <dgm:prSet phldrT="[Text]"/>
      <dgm:spPr/>
      <dgm:t>
        <a:bodyPr/>
        <a:lstStyle/>
        <a:p>
          <a:r>
            <a:rPr lang="en-US" b="1" dirty="0" smtClean="0"/>
            <a:t>Surveys</a:t>
          </a:r>
          <a:endParaRPr lang="en-US" b="1" dirty="0"/>
        </a:p>
      </dgm:t>
    </dgm:pt>
    <dgm:pt modelId="{DE81BFF1-9044-43E0-B862-63A3DF06CA30}" type="parTrans" cxnId="{A77DCC4D-DE29-46C5-A544-D621F950802A}">
      <dgm:prSet/>
      <dgm:spPr/>
      <dgm:t>
        <a:bodyPr/>
        <a:lstStyle/>
        <a:p>
          <a:endParaRPr lang="en-US"/>
        </a:p>
      </dgm:t>
    </dgm:pt>
    <dgm:pt modelId="{87638722-41C8-47C9-8AA4-F47DAF0B9F41}" type="sibTrans" cxnId="{A77DCC4D-DE29-46C5-A544-D621F950802A}">
      <dgm:prSet/>
      <dgm:spPr/>
      <dgm:t>
        <a:bodyPr/>
        <a:lstStyle/>
        <a:p>
          <a:endParaRPr lang="en-US"/>
        </a:p>
      </dgm:t>
    </dgm:pt>
    <dgm:pt modelId="{62A86954-7127-4054-909F-79FCEDE32CE1}">
      <dgm:prSet phldrT="[Text]"/>
      <dgm:spPr/>
      <dgm:t>
        <a:bodyPr/>
        <a:lstStyle/>
        <a:p>
          <a:r>
            <a:rPr lang="en-US" b="1" dirty="0" smtClean="0"/>
            <a:t>Focus Groups</a:t>
          </a:r>
          <a:endParaRPr lang="en-US" b="1" dirty="0"/>
        </a:p>
      </dgm:t>
    </dgm:pt>
    <dgm:pt modelId="{AD87CAC9-2A4B-49A9-AF7F-01C9A5E28BA2}" type="parTrans" cxnId="{9A069BD3-95FF-46CD-A4D8-EC37B020F641}">
      <dgm:prSet/>
      <dgm:spPr/>
      <dgm:t>
        <a:bodyPr/>
        <a:lstStyle/>
        <a:p>
          <a:endParaRPr lang="en-US"/>
        </a:p>
      </dgm:t>
    </dgm:pt>
    <dgm:pt modelId="{250F9D40-D6C9-419F-A859-E2F53579D6F0}" type="sibTrans" cxnId="{9A069BD3-95FF-46CD-A4D8-EC37B020F641}">
      <dgm:prSet/>
      <dgm:spPr/>
      <dgm:t>
        <a:bodyPr/>
        <a:lstStyle/>
        <a:p>
          <a:endParaRPr lang="en-US"/>
        </a:p>
      </dgm:t>
    </dgm:pt>
    <dgm:pt modelId="{79A0E7AC-A821-4BE2-92F9-B7AB94F55370}">
      <dgm:prSet phldrT="[Text]"/>
      <dgm:spPr/>
      <dgm:t>
        <a:bodyPr/>
        <a:lstStyle/>
        <a:p>
          <a:r>
            <a:rPr lang="en-US" b="1" dirty="0" smtClean="0"/>
            <a:t>Project Planning Teams</a:t>
          </a:r>
          <a:endParaRPr lang="en-US" b="1" dirty="0"/>
        </a:p>
      </dgm:t>
    </dgm:pt>
    <dgm:pt modelId="{5949C092-3050-4EA4-B64D-47FFD2EEBA79}" type="parTrans" cxnId="{DE1B87E7-609A-47B7-A3B2-6FFAF86FC4C9}">
      <dgm:prSet/>
      <dgm:spPr/>
      <dgm:t>
        <a:bodyPr/>
        <a:lstStyle/>
        <a:p>
          <a:endParaRPr lang="en-US"/>
        </a:p>
      </dgm:t>
    </dgm:pt>
    <dgm:pt modelId="{17085E14-4415-4451-81B5-97547B58CE59}" type="sibTrans" cxnId="{DE1B87E7-609A-47B7-A3B2-6FFAF86FC4C9}">
      <dgm:prSet/>
      <dgm:spPr/>
      <dgm:t>
        <a:bodyPr/>
        <a:lstStyle/>
        <a:p>
          <a:endParaRPr lang="en-US"/>
        </a:p>
      </dgm:t>
    </dgm:pt>
    <dgm:pt modelId="{1CE25F34-25F0-4F3A-9762-C847EB19F57A}" type="pres">
      <dgm:prSet presAssocID="{70C55CA2-527F-42AC-898A-97641C70879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C2AAE15-99EC-4A1F-AF53-B321D676771F}" type="pres">
      <dgm:prSet presAssocID="{70C55CA2-527F-42AC-898A-97641C708794}" presName="cycle" presStyleCnt="0"/>
      <dgm:spPr/>
    </dgm:pt>
    <dgm:pt modelId="{0C87E965-25FE-4A87-94FC-4E9170345BD4}" type="pres">
      <dgm:prSet presAssocID="{F5BC179B-49BE-4B81-9C7A-D824691D6AD9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EF83BA-D95B-4F25-882F-695CF2800EE8}" type="pres">
      <dgm:prSet presAssocID="{0EA1F247-04B7-419F-9665-79F713688504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0D822411-3F13-4CEC-819A-19DF85366D7A}" type="pres">
      <dgm:prSet presAssocID="{AB58735D-3CD1-41AE-8B6D-1E7B8EDE7D40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55619E-D0EF-4163-BC76-E7BEE77E976F}" type="pres">
      <dgm:prSet presAssocID="{00EC0DFA-5336-4EF8-AC30-21B4AED66A6D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C17651-223D-480A-AAE5-B61DDA758C04}" type="pres">
      <dgm:prSet presAssocID="{62A86954-7127-4054-909F-79FCEDE32CE1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6B8153-ED76-4740-AAA7-D5C95A9E3DEF}" type="pres">
      <dgm:prSet presAssocID="{79A0E7AC-A821-4BE2-92F9-B7AB94F55370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A0DE781-3043-4A1E-A009-14E89DEB7304}" type="presOf" srcId="{0EA1F247-04B7-419F-9665-79F713688504}" destId="{CBEF83BA-D95B-4F25-882F-695CF2800EE8}" srcOrd="0" destOrd="0" presId="urn:microsoft.com/office/officeart/2005/8/layout/cycle3"/>
    <dgm:cxn modelId="{DE1B87E7-609A-47B7-A3B2-6FFAF86FC4C9}" srcId="{70C55CA2-527F-42AC-898A-97641C708794}" destId="{79A0E7AC-A821-4BE2-92F9-B7AB94F55370}" srcOrd="4" destOrd="0" parTransId="{5949C092-3050-4EA4-B64D-47FFD2EEBA79}" sibTransId="{17085E14-4415-4451-81B5-97547B58CE59}"/>
    <dgm:cxn modelId="{47F0B5DC-AF8A-416E-A1D8-E3E88CDD197F}" type="presOf" srcId="{79A0E7AC-A821-4BE2-92F9-B7AB94F55370}" destId="{DE6B8153-ED76-4740-AAA7-D5C95A9E3DEF}" srcOrd="0" destOrd="0" presId="urn:microsoft.com/office/officeart/2005/8/layout/cycle3"/>
    <dgm:cxn modelId="{3302ABAA-291B-4819-A956-E4F23981344B}" type="presOf" srcId="{62A86954-7127-4054-909F-79FCEDE32CE1}" destId="{A7C17651-223D-480A-AAE5-B61DDA758C04}" srcOrd="0" destOrd="0" presId="urn:microsoft.com/office/officeart/2005/8/layout/cycle3"/>
    <dgm:cxn modelId="{5EE7690D-6C96-4196-B938-8007AB4F3E0E}" type="presOf" srcId="{AB58735D-3CD1-41AE-8B6D-1E7B8EDE7D40}" destId="{0D822411-3F13-4CEC-819A-19DF85366D7A}" srcOrd="0" destOrd="0" presId="urn:microsoft.com/office/officeart/2005/8/layout/cycle3"/>
    <dgm:cxn modelId="{A2365588-1579-4D9F-8B66-259475C75B5C}" type="presOf" srcId="{00EC0DFA-5336-4EF8-AC30-21B4AED66A6D}" destId="{2D55619E-D0EF-4163-BC76-E7BEE77E976F}" srcOrd="0" destOrd="0" presId="urn:microsoft.com/office/officeart/2005/8/layout/cycle3"/>
    <dgm:cxn modelId="{A77DCC4D-DE29-46C5-A544-D621F950802A}" srcId="{70C55CA2-527F-42AC-898A-97641C708794}" destId="{00EC0DFA-5336-4EF8-AC30-21B4AED66A6D}" srcOrd="2" destOrd="0" parTransId="{DE81BFF1-9044-43E0-B862-63A3DF06CA30}" sibTransId="{87638722-41C8-47C9-8AA4-F47DAF0B9F41}"/>
    <dgm:cxn modelId="{85DEDB76-49FE-43FB-AD3D-9F601659C2F6}" srcId="{70C55CA2-527F-42AC-898A-97641C708794}" destId="{AB58735D-3CD1-41AE-8B6D-1E7B8EDE7D40}" srcOrd="1" destOrd="0" parTransId="{761E2A01-BFF8-49E5-BB4B-33AD919467D5}" sibTransId="{EF169EC3-B724-4B48-BE81-33A58D4491D7}"/>
    <dgm:cxn modelId="{6CB1CF5B-BF17-475B-97FD-52624FC0AE7E}" type="presOf" srcId="{F5BC179B-49BE-4B81-9C7A-D824691D6AD9}" destId="{0C87E965-25FE-4A87-94FC-4E9170345BD4}" srcOrd="0" destOrd="0" presId="urn:microsoft.com/office/officeart/2005/8/layout/cycle3"/>
    <dgm:cxn modelId="{9DB6F385-640D-4CA0-B6B9-40A66E26566A}" type="presOf" srcId="{70C55CA2-527F-42AC-898A-97641C708794}" destId="{1CE25F34-25F0-4F3A-9762-C847EB19F57A}" srcOrd="0" destOrd="0" presId="urn:microsoft.com/office/officeart/2005/8/layout/cycle3"/>
    <dgm:cxn modelId="{6814D0C5-A4DC-4AE5-8EFF-ECE7BF9D3A09}" srcId="{70C55CA2-527F-42AC-898A-97641C708794}" destId="{F5BC179B-49BE-4B81-9C7A-D824691D6AD9}" srcOrd="0" destOrd="0" parTransId="{49EBB711-5A05-43C7-ADBF-54EC34AA5537}" sibTransId="{0EA1F247-04B7-419F-9665-79F713688504}"/>
    <dgm:cxn modelId="{9A069BD3-95FF-46CD-A4D8-EC37B020F641}" srcId="{70C55CA2-527F-42AC-898A-97641C708794}" destId="{62A86954-7127-4054-909F-79FCEDE32CE1}" srcOrd="3" destOrd="0" parTransId="{AD87CAC9-2A4B-49A9-AF7F-01C9A5E28BA2}" sibTransId="{250F9D40-D6C9-419F-A859-E2F53579D6F0}"/>
    <dgm:cxn modelId="{4EC75A73-A7B8-4A74-9DBC-FDBC83817729}" type="presParOf" srcId="{1CE25F34-25F0-4F3A-9762-C847EB19F57A}" destId="{EC2AAE15-99EC-4A1F-AF53-B321D676771F}" srcOrd="0" destOrd="0" presId="urn:microsoft.com/office/officeart/2005/8/layout/cycle3"/>
    <dgm:cxn modelId="{AC25ACF9-F75C-4870-97BB-917BFAAD4FD2}" type="presParOf" srcId="{EC2AAE15-99EC-4A1F-AF53-B321D676771F}" destId="{0C87E965-25FE-4A87-94FC-4E9170345BD4}" srcOrd="0" destOrd="0" presId="urn:microsoft.com/office/officeart/2005/8/layout/cycle3"/>
    <dgm:cxn modelId="{B3787625-4A5B-4777-9F54-5075FB8C3E3C}" type="presParOf" srcId="{EC2AAE15-99EC-4A1F-AF53-B321D676771F}" destId="{CBEF83BA-D95B-4F25-882F-695CF2800EE8}" srcOrd="1" destOrd="0" presId="urn:microsoft.com/office/officeart/2005/8/layout/cycle3"/>
    <dgm:cxn modelId="{E1A9FD4D-E145-4CEA-AB42-0BBFF9073DBC}" type="presParOf" srcId="{EC2AAE15-99EC-4A1F-AF53-B321D676771F}" destId="{0D822411-3F13-4CEC-819A-19DF85366D7A}" srcOrd="2" destOrd="0" presId="urn:microsoft.com/office/officeart/2005/8/layout/cycle3"/>
    <dgm:cxn modelId="{F66E4BD5-5CE9-4688-B311-A8FC83B4B93E}" type="presParOf" srcId="{EC2AAE15-99EC-4A1F-AF53-B321D676771F}" destId="{2D55619E-D0EF-4163-BC76-E7BEE77E976F}" srcOrd="3" destOrd="0" presId="urn:microsoft.com/office/officeart/2005/8/layout/cycle3"/>
    <dgm:cxn modelId="{24DB63E9-05EB-4391-B1FF-D7107CFE4F9D}" type="presParOf" srcId="{EC2AAE15-99EC-4A1F-AF53-B321D676771F}" destId="{A7C17651-223D-480A-AAE5-B61DDA758C04}" srcOrd="4" destOrd="0" presId="urn:microsoft.com/office/officeart/2005/8/layout/cycle3"/>
    <dgm:cxn modelId="{EC2656CA-62D4-4227-BE7D-DBDEEABE6127}" type="presParOf" srcId="{EC2AAE15-99EC-4A1F-AF53-B321D676771F}" destId="{DE6B8153-ED76-4740-AAA7-D5C95A9E3DEF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EF83BA-D95B-4F25-882F-695CF2800EE8}">
      <dsp:nvSpPr>
        <dsp:cNvPr id="0" name=""/>
        <dsp:cNvSpPr/>
      </dsp:nvSpPr>
      <dsp:spPr>
        <a:xfrm>
          <a:off x="1020730" y="-22083"/>
          <a:ext cx="4054539" cy="4054539"/>
        </a:xfrm>
        <a:prstGeom prst="circularArrow">
          <a:avLst>
            <a:gd name="adj1" fmla="val 5544"/>
            <a:gd name="adj2" fmla="val 330680"/>
            <a:gd name="adj3" fmla="val 13815233"/>
            <a:gd name="adj4" fmla="val 17362087"/>
            <a:gd name="adj5" fmla="val 5757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87E965-25FE-4A87-94FC-4E9170345BD4}">
      <dsp:nvSpPr>
        <dsp:cNvPr id="0" name=""/>
        <dsp:cNvSpPr/>
      </dsp:nvSpPr>
      <dsp:spPr>
        <a:xfrm>
          <a:off x="2114847" y="1515"/>
          <a:ext cx="1866304" cy="93315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Internal Key Communicators</a:t>
          </a:r>
          <a:endParaRPr lang="en-US" sz="1900" b="1" kern="1200" dirty="0"/>
        </a:p>
      </dsp:txBody>
      <dsp:txXfrm>
        <a:off x="2160400" y="47068"/>
        <a:ext cx="1775198" cy="842046"/>
      </dsp:txXfrm>
    </dsp:sp>
    <dsp:sp modelId="{0D822411-3F13-4CEC-819A-19DF85366D7A}">
      <dsp:nvSpPr>
        <dsp:cNvPr id="0" name=""/>
        <dsp:cNvSpPr/>
      </dsp:nvSpPr>
      <dsp:spPr>
        <a:xfrm>
          <a:off x="3759238" y="1196235"/>
          <a:ext cx="1866304" cy="933152"/>
        </a:xfrm>
        <a:prstGeom prst="roundRect">
          <a:avLst/>
        </a:prstGeom>
        <a:solidFill>
          <a:schemeClr val="accent3">
            <a:hueOff val="-4235296"/>
            <a:satOff val="-2279"/>
            <a:lumOff val="-29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Advisory Committees</a:t>
          </a:r>
          <a:endParaRPr lang="en-US" sz="1900" b="1" kern="1200" dirty="0"/>
        </a:p>
      </dsp:txBody>
      <dsp:txXfrm>
        <a:off x="3804791" y="1241788"/>
        <a:ext cx="1775198" cy="842046"/>
      </dsp:txXfrm>
    </dsp:sp>
    <dsp:sp modelId="{2D55619E-D0EF-4163-BC76-E7BEE77E976F}">
      <dsp:nvSpPr>
        <dsp:cNvPr id="0" name=""/>
        <dsp:cNvSpPr/>
      </dsp:nvSpPr>
      <dsp:spPr>
        <a:xfrm>
          <a:off x="3131137" y="3129332"/>
          <a:ext cx="1866304" cy="933152"/>
        </a:xfrm>
        <a:prstGeom prst="roundRect">
          <a:avLst/>
        </a:prstGeom>
        <a:solidFill>
          <a:schemeClr val="accent3">
            <a:hueOff val="-8470593"/>
            <a:satOff val="-4557"/>
            <a:lumOff val="-5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Surveys</a:t>
          </a:r>
          <a:endParaRPr lang="en-US" sz="1900" b="1" kern="1200" dirty="0"/>
        </a:p>
      </dsp:txBody>
      <dsp:txXfrm>
        <a:off x="3176690" y="3174885"/>
        <a:ext cx="1775198" cy="842046"/>
      </dsp:txXfrm>
    </dsp:sp>
    <dsp:sp modelId="{A7C17651-223D-480A-AAE5-B61DDA758C04}">
      <dsp:nvSpPr>
        <dsp:cNvPr id="0" name=""/>
        <dsp:cNvSpPr/>
      </dsp:nvSpPr>
      <dsp:spPr>
        <a:xfrm>
          <a:off x="1098558" y="3129332"/>
          <a:ext cx="1866304" cy="933152"/>
        </a:xfrm>
        <a:prstGeom prst="roundRect">
          <a:avLst/>
        </a:prstGeom>
        <a:solidFill>
          <a:schemeClr val="accent3">
            <a:hueOff val="-12705889"/>
            <a:satOff val="-6836"/>
            <a:lumOff val="-88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Focus Groups</a:t>
          </a:r>
          <a:endParaRPr lang="en-US" sz="1900" b="1" kern="1200" dirty="0"/>
        </a:p>
      </dsp:txBody>
      <dsp:txXfrm>
        <a:off x="1144111" y="3174885"/>
        <a:ext cx="1775198" cy="842046"/>
      </dsp:txXfrm>
    </dsp:sp>
    <dsp:sp modelId="{DE6B8153-ED76-4740-AAA7-D5C95A9E3DEF}">
      <dsp:nvSpPr>
        <dsp:cNvPr id="0" name=""/>
        <dsp:cNvSpPr/>
      </dsp:nvSpPr>
      <dsp:spPr>
        <a:xfrm>
          <a:off x="470456" y="1196235"/>
          <a:ext cx="1866304" cy="933152"/>
        </a:xfrm>
        <a:prstGeom prst="roundRect">
          <a:avLst/>
        </a:prstGeom>
        <a:solidFill>
          <a:schemeClr val="accent3">
            <a:hueOff val="-16941185"/>
            <a:satOff val="-9114"/>
            <a:lumOff val="-11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Project Planning Teams</a:t>
          </a:r>
          <a:endParaRPr lang="en-US" sz="1900" b="1" kern="1200" dirty="0"/>
        </a:p>
      </dsp:txBody>
      <dsp:txXfrm>
        <a:off x="516009" y="1241788"/>
        <a:ext cx="1775198" cy="8420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9C9968-DC0B-D244-84A2-B23974D0C30D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EA028-BCDD-2947-A141-E0CEB2728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52901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FAB95-6816-3D4D-9A3E-39A4B314D807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714092-BC0E-DD48-B830-056BE53F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180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ines-blueturq.png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8" r="10401" b="3853"/>
          <a:stretch/>
        </p:blipFill>
        <p:spPr>
          <a:xfrm>
            <a:off x="1572771" y="0"/>
            <a:ext cx="757122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747560"/>
            <a:ext cx="7772400" cy="1470025"/>
          </a:xfrm>
        </p:spPr>
        <p:txBody>
          <a:bodyPr anchor="b"/>
          <a:lstStyle>
            <a:lvl1pPr algn="l">
              <a:lnSpc>
                <a:spcPts val="3600"/>
              </a:lnSpc>
              <a:defRPr sz="32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</a:t>
            </a:r>
            <a:br>
              <a:rPr lang="en-US" dirty="0" smtClean="0"/>
            </a:br>
            <a:r>
              <a:rPr lang="en-US" dirty="0" smtClean="0"/>
              <a:t>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503335"/>
            <a:ext cx="6400800" cy="1292483"/>
          </a:xfrm>
        </p:spPr>
        <p:txBody>
          <a:bodyPr>
            <a:normAutofit/>
          </a:bodyPr>
          <a:lstStyle>
            <a:lvl1pPr marL="0" indent="0" algn="l">
              <a:buNone/>
              <a:defRPr sz="1200" kern="1000" spc="15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6" descr="GCS-logo-rgb-revers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826" y="551606"/>
            <a:ext cx="2888974" cy="1444487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 userDrawn="1"/>
        </p:nvSpPr>
        <p:spPr>
          <a:xfrm>
            <a:off x="685800" y="5865094"/>
            <a:ext cx="6400800" cy="5076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457200" rtl="0" eaLnBrk="1" latinLnBrk="0" hangingPunct="1">
              <a:lnSpc>
                <a:spcPts val="1600"/>
              </a:lnSpc>
              <a:spcBef>
                <a:spcPts val="0"/>
              </a:spcBef>
              <a:buFont typeface="Arial"/>
              <a:buNone/>
              <a:defRPr sz="1200" kern="1000" spc="15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lnSpc>
                <a:spcPts val="16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lnSpc>
                <a:spcPts val="16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lnSpc>
                <a:spcPts val="16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lnSpc>
                <a:spcPts val="16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kern="800" spc="150" dirty="0" smtClean="0"/>
              <a:t>SHARON L. CONTRERAS, PH.D.</a:t>
            </a:r>
            <a:r>
              <a:rPr lang="en-US" sz="800" kern="800" spc="150" baseline="0" dirty="0" smtClean="0"/>
              <a:t>  </a:t>
            </a:r>
            <a:r>
              <a:rPr lang="en-US" sz="800" kern="800" spc="150" baseline="0" dirty="0" smtClean="0">
                <a:solidFill>
                  <a:srgbClr val="00BCCC"/>
                </a:solidFill>
              </a:rPr>
              <a:t>|  </a:t>
            </a:r>
            <a:r>
              <a:rPr lang="en-US" sz="800" kern="800" spc="150" dirty="0" smtClean="0">
                <a:solidFill>
                  <a:srgbClr val="00BCCC"/>
                </a:solidFill>
              </a:rPr>
              <a:t>SUPERINTENDENT</a:t>
            </a:r>
            <a:endParaRPr lang="en-US" sz="800" kern="800" spc="150" dirty="0">
              <a:solidFill>
                <a:srgbClr val="00B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1D414-5429-E04B-93E1-0D0828988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114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1D414-5429-E04B-93E1-0D0828988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777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1D414-5429-E04B-93E1-0D0828988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587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1D414-5429-E04B-93E1-0D0828988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33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91D414-5429-E04B-93E1-0D08289882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827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1D414-5429-E04B-93E1-0D0828988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784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316923"/>
            <a:ext cx="5645659" cy="104648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91D414-5429-E04B-93E1-0D082898827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53" y="6012594"/>
            <a:ext cx="1600952" cy="518046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457200" y="2363408"/>
            <a:ext cx="8232775" cy="313886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146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28902"/>
            <a:ext cx="5716213" cy="1046485"/>
          </a:xfrm>
        </p:spPr>
        <p:txBody>
          <a:bodyPr/>
          <a:lstStyle>
            <a:lvl1pPr>
              <a:defRPr>
                <a:solidFill>
                  <a:srgbClr val="00A0A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91D414-5429-E04B-93E1-0D08289882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lide Number Placeholder 3"/>
          <p:cNvSpPr txBox="1">
            <a:spLocks/>
          </p:cNvSpPr>
          <p:nvPr userDrawn="1"/>
        </p:nvSpPr>
        <p:spPr>
          <a:xfrm>
            <a:off x="457201" y="33883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b="1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91D414-5429-E04B-93E1-0D082898827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53" y="6012594"/>
            <a:ext cx="1600952" cy="518046"/>
          </a:xfrm>
          <a:prstGeom prst="rect">
            <a:avLst/>
          </a:prstGeom>
        </p:spPr>
      </p:pic>
      <p:sp>
        <p:nvSpPr>
          <p:cNvPr id="8" name="Content Placeholder 6"/>
          <p:cNvSpPr>
            <a:spLocks noGrp="1"/>
          </p:cNvSpPr>
          <p:nvPr>
            <p:ph sz="quarter" idx="12"/>
          </p:nvPr>
        </p:nvSpPr>
        <p:spPr>
          <a:xfrm>
            <a:off x="457200" y="1975387"/>
            <a:ext cx="8232775" cy="38802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199" y="703964"/>
            <a:ext cx="8232776" cy="0"/>
          </a:xfrm>
          <a:prstGeom prst="line">
            <a:avLst/>
          </a:prstGeom>
          <a:ln w="127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9756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756558"/>
            <a:ext cx="7772400" cy="3663042"/>
          </a:xfrm>
        </p:spPr>
        <p:txBody>
          <a:bodyPr anchor="b">
            <a:normAutofit/>
          </a:bodyPr>
          <a:lstStyle>
            <a:lvl1pPr marL="0" indent="0" algn="l">
              <a:lnSpc>
                <a:spcPts val="5300"/>
              </a:lnSpc>
              <a:spcBef>
                <a:spcPts val="0"/>
              </a:spcBef>
              <a:buNone/>
              <a:defRPr sz="50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22313" y="4538132"/>
            <a:ext cx="7772400" cy="880007"/>
          </a:xfrm>
        </p:spPr>
        <p:txBody>
          <a:bodyPr>
            <a:normAutofit/>
          </a:bodyPr>
          <a:lstStyle>
            <a:lvl1pPr algn="l">
              <a:lnSpc>
                <a:spcPts val="1800"/>
              </a:lnSpc>
              <a:defRPr sz="1400" b="1">
                <a:solidFill>
                  <a:srgbClr val="FFFFFF"/>
                </a:solidFill>
              </a:defRPr>
            </a:lvl1pPr>
            <a:lvl2pPr algn="l">
              <a:lnSpc>
                <a:spcPts val="1800"/>
              </a:lnSpc>
              <a:defRPr sz="1400" b="1">
                <a:solidFill>
                  <a:srgbClr val="FFFFFF"/>
                </a:solidFill>
              </a:defRPr>
            </a:lvl2pPr>
            <a:lvl3pPr algn="l">
              <a:lnSpc>
                <a:spcPts val="1800"/>
              </a:lnSpc>
              <a:defRPr sz="1400" b="1">
                <a:solidFill>
                  <a:srgbClr val="FFFFFF"/>
                </a:solidFill>
              </a:defRPr>
            </a:lvl3pPr>
            <a:lvl4pPr algn="l">
              <a:lnSpc>
                <a:spcPts val="1800"/>
              </a:lnSpc>
              <a:defRPr sz="1400" b="1">
                <a:solidFill>
                  <a:srgbClr val="FFFFFF"/>
                </a:solidFill>
              </a:defRPr>
            </a:lvl4pPr>
            <a:lvl5pPr algn="l">
              <a:lnSpc>
                <a:spcPts val="1800"/>
              </a:lnSpc>
              <a:defRPr sz="14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1" y="62485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rgbClr val="004B8D"/>
                </a:solidFill>
                <a:latin typeface="Arial"/>
                <a:cs typeface="Arial"/>
              </a:defRPr>
            </a:lvl1pPr>
          </a:lstStyle>
          <a:p>
            <a:fld id="{F291D414-5429-E04B-93E1-0D08289882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099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0200"/>
            <a:ext cx="2600109" cy="2547465"/>
          </a:xfrm>
        </p:spPr>
        <p:txBody>
          <a:bodyPr anchor="t"/>
          <a:lstStyle>
            <a:lvl1pPr algn="r">
              <a:lnSpc>
                <a:spcPts val="3600"/>
              </a:lnSpc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1636" y="1600200"/>
            <a:ext cx="4865164" cy="4525963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1D414-5429-E04B-93E1-0D082898827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440692" y="0"/>
            <a:ext cx="0" cy="6858000"/>
          </a:xfrm>
          <a:prstGeom prst="line">
            <a:avLst/>
          </a:prstGeom>
          <a:ln w="127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53" y="6012594"/>
            <a:ext cx="1600952" cy="5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09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6923"/>
            <a:ext cx="3704384" cy="1722821"/>
          </a:xfrm>
        </p:spPr>
        <p:txBody>
          <a:bodyPr/>
          <a:lstStyle>
            <a:lvl1pPr algn="r">
              <a:lnSpc>
                <a:spcPts val="3600"/>
              </a:lnSpc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4369" y="1316692"/>
            <a:ext cx="3649567" cy="210133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1D414-5429-E04B-93E1-0D0828988274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3686175"/>
            <a:ext cx="9144000" cy="31718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056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1D414-5429-E04B-93E1-0D082898827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457201" y="33883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91D414-5429-E04B-93E1-0D082898827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53" y="6012594"/>
            <a:ext cx="1600952" cy="518046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4569545" y="0"/>
            <a:ext cx="0" cy="1316923"/>
          </a:xfrm>
          <a:prstGeom prst="line">
            <a:avLst/>
          </a:prstGeom>
          <a:ln w="127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513013"/>
            <a:ext cx="2461313" cy="336391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</a:t>
            </a:r>
            <a:r>
              <a:rPr lang="en-US" dirty="0" err="1" smtClean="0"/>
              <a:t>levelv</a:t>
            </a:r>
            <a:endParaRPr lang="en-US" dirty="0"/>
          </a:p>
        </p:txBody>
      </p:sp>
      <p:sp>
        <p:nvSpPr>
          <p:cNvPr id="13" name="Content Placeholder 10"/>
          <p:cNvSpPr>
            <a:spLocks noGrp="1"/>
          </p:cNvSpPr>
          <p:nvPr>
            <p:ph sz="quarter" idx="14"/>
          </p:nvPr>
        </p:nvSpPr>
        <p:spPr>
          <a:xfrm>
            <a:off x="3343790" y="2513013"/>
            <a:ext cx="2461313" cy="336391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</a:t>
            </a:r>
            <a:r>
              <a:rPr lang="en-US" dirty="0" err="1" smtClean="0"/>
              <a:t>levelv</a:t>
            </a:r>
            <a:endParaRPr lang="en-US" dirty="0"/>
          </a:p>
        </p:txBody>
      </p:sp>
      <p:sp>
        <p:nvSpPr>
          <p:cNvPr id="14" name="Content Placeholder 10"/>
          <p:cNvSpPr>
            <a:spLocks noGrp="1"/>
          </p:cNvSpPr>
          <p:nvPr>
            <p:ph sz="quarter" idx="15"/>
          </p:nvPr>
        </p:nvSpPr>
        <p:spPr>
          <a:xfrm>
            <a:off x="6230379" y="2513013"/>
            <a:ext cx="2461313" cy="336391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</a:t>
            </a:r>
            <a:r>
              <a:rPr lang="en-US" dirty="0" err="1" smtClean="0"/>
              <a:t>levelv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543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1D414-5429-E04B-93E1-0D0828988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664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16923"/>
            <a:ext cx="3850480" cy="10464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2445716"/>
            <a:ext cx="3850480" cy="3680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1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1" y="33883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fld id="{F291D414-5429-E04B-93E1-0D082898827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53" y="6012594"/>
            <a:ext cx="1600952" cy="518046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4569545" y="0"/>
            <a:ext cx="0" cy="3964764"/>
          </a:xfrm>
          <a:prstGeom prst="line">
            <a:avLst/>
          </a:prstGeom>
          <a:ln w="127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875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2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1" r:id="rId14"/>
  </p:sldLayoutIdLst>
  <p:hf hdr="0" ftr="0" dt="0"/>
  <p:txStyles>
    <p:titleStyle>
      <a:lvl1pPr algn="l" defTabSz="457200" rtl="0" eaLnBrk="1" latinLnBrk="0" hangingPunct="1">
        <a:lnSpc>
          <a:spcPts val="28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lnSpc>
          <a:spcPts val="1600"/>
        </a:lnSpc>
        <a:spcBef>
          <a:spcPts val="0"/>
        </a:spcBef>
        <a:buFont typeface="Arial"/>
        <a:buNone/>
        <a:defRPr sz="1200" kern="1200">
          <a:solidFill>
            <a:schemeClr val="tx1"/>
          </a:solidFill>
          <a:latin typeface="Arial"/>
          <a:ea typeface="+mn-ea"/>
          <a:cs typeface="Arial"/>
        </a:defRPr>
      </a:lvl1pPr>
      <a:lvl2pPr marL="457200" indent="0" algn="l" defTabSz="457200" rtl="0" eaLnBrk="1" latinLnBrk="0" hangingPunct="1">
        <a:lnSpc>
          <a:spcPts val="1600"/>
        </a:lnSpc>
        <a:spcBef>
          <a:spcPts val="0"/>
        </a:spcBef>
        <a:buFont typeface="Arial"/>
        <a:buNone/>
        <a:defRPr sz="1200" kern="1200">
          <a:solidFill>
            <a:schemeClr val="tx1"/>
          </a:solidFill>
          <a:latin typeface="Arial"/>
          <a:ea typeface="+mn-ea"/>
          <a:cs typeface="Arial"/>
        </a:defRPr>
      </a:lvl2pPr>
      <a:lvl3pPr marL="914400" indent="0" algn="l" defTabSz="457200" rtl="0" eaLnBrk="1" latinLnBrk="0" hangingPunct="1">
        <a:lnSpc>
          <a:spcPts val="1600"/>
        </a:lnSpc>
        <a:spcBef>
          <a:spcPts val="0"/>
        </a:spcBef>
        <a:buFont typeface="Arial"/>
        <a:buNone/>
        <a:defRPr sz="1200" kern="1200">
          <a:solidFill>
            <a:schemeClr val="tx1"/>
          </a:solidFill>
          <a:latin typeface="Arial"/>
          <a:ea typeface="+mn-ea"/>
          <a:cs typeface="Arial"/>
        </a:defRPr>
      </a:lvl3pPr>
      <a:lvl4pPr marL="1371600" indent="0" algn="l" defTabSz="457200" rtl="0" eaLnBrk="1" latinLnBrk="0" hangingPunct="1">
        <a:lnSpc>
          <a:spcPts val="1600"/>
        </a:lnSpc>
        <a:spcBef>
          <a:spcPts val="0"/>
        </a:spcBef>
        <a:buFont typeface="Arial"/>
        <a:buNone/>
        <a:defRPr sz="1200" kern="1200">
          <a:solidFill>
            <a:schemeClr val="tx1"/>
          </a:solidFill>
          <a:latin typeface="Arial"/>
          <a:ea typeface="+mn-ea"/>
          <a:cs typeface="Arial"/>
        </a:defRPr>
      </a:lvl4pPr>
      <a:lvl5pPr marL="1828800" indent="0" algn="l" defTabSz="457200" rtl="0" eaLnBrk="1" latinLnBrk="0" hangingPunct="1">
        <a:lnSpc>
          <a:spcPts val="1600"/>
        </a:lnSpc>
        <a:spcBef>
          <a:spcPts val="0"/>
        </a:spcBef>
        <a:buFont typeface="Arial"/>
        <a:buNone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carrn@gcsnc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WHAT’S WORKING IN INTERNAL COMMUNICATIONS &amp; WHY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03335"/>
            <a:ext cx="6400800" cy="1636208"/>
          </a:xfrm>
        </p:spPr>
        <p:txBody>
          <a:bodyPr>
            <a:normAutofit/>
          </a:bodyPr>
          <a:lstStyle/>
          <a:p>
            <a:r>
              <a:rPr lang="en-US" dirty="0" smtClean="0"/>
              <a:t>NORA K. CARR, ED.D., APR</a:t>
            </a:r>
          </a:p>
          <a:p>
            <a:r>
              <a:rPr lang="en-US" dirty="0" smtClean="0"/>
              <a:t>CHIEF OF STAFF</a:t>
            </a:r>
          </a:p>
          <a:p>
            <a:endParaRPr lang="en-US" dirty="0" smtClean="0"/>
          </a:p>
          <a:p>
            <a:r>
              <a:rPr lang="en-US" dirty="0" smtClean="0"/>
              <a:t>COUNCIL OF THE GREAT CITY SCHOOLS </a:t>
            </a:r>
          </a:p>
          <a:p>
            <a:r>
              <a:rPr lang="en-US" dirty="0" smtClean="0">
                <a:hlinkClick r:id="rId2"/>
              </a:rPr>
              <a:t>carrn@gcsnc.com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336-370-8106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341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1" y="1077685"/>
            <a:ext cx="2834638" cy="2547465"/>
          </a:xfrm>
        </p:spPr>
        <p:txBody>
          <a:bodyPr/>
          <a:lstStyle/>
          <a:p>
            <a:pPr algn="r">
              <a:lnSpc>
                <a:spcPts val="3600"/>
              </a:lnSpc>
            </a:pPr>
            <a:r>
              <a:rPr lang="en-US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Ongoing </a:t>
            </a:r>
            <a:r>
              <a:rPr lang="en-US" dirty="0" smtClean="0">
                <a:solidFill>
                  <a:schemeClr val="tx2"/>
                </a:solidFill>
              </a:rPr>
              <a:t>challenges – opportunities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730196" y="1325264"/>
            <a:ext cx="4865164" cy="433798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endParaRPr lang="en-US" sz="1600" dirty="0" smtClean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Uneven communications and authentic engagement capacity among leaders at all levels = inconsistency, lower morale, lack of trust</a:t>
            </a:r>
          </a:p>
          <a:p>
            <a:pPr>
              <a:lnSpc>
                <a:spcPct val="100000"/>
              </a:lnSpc>
            </a:pPr>
            <a:endParaRPr lang="en-US" sz="1600" dirty="0" smtClean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Disconnects between messages and behaviors, lack of attention to symbolic communications</a:t>
            </a:r>
            <a:br>
              <a:rPr lang="en-US" sz="1600" dirty="0" smtClean="0"/>
            </a:br>
            <a:endParaRPr lang="en-US" sz="1600" dirty="0" smtClean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The </a:t>
            </a:r>
            <a:r>
              <a:rPr lang="en-US" sz="1600" dirty="0" err="1"/>
              <a:t>ying</a:t>
            </a:r>
            <a:r>
              <a:rPr lang="en-US" sz="1600" dirty="0"/>
              <a:t> and yang of streamlined communications </a:t>
            </a:r>
            <a:r>
              <a:rPr lang="en-US" sz="1600" dirty="0" smtClean="0"/>
              <a:t>– lack of “stickiness”</a:t>
            </a:r>
            <a:br>
              <a:rPr lang="en-US" sz="1600" dirty="0" smtClean="0"/>
            </a:br>
            <a:endParaRPr lang="en-US" sz="1600" dirty="0" smtClean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Too much pressure and not enough </a:t>
            </a:r>
            <a:br>
              <a:rPr lang="en-US" sz="1600" dirty="0" smtClean="0"/>
            </a:br>
            <a:r>
              <a:rPr lang="en-US" sz="1600" dirty="0" smtClean="0"/>
              <a:t>why and how</a:t>
            </a:r>
          </a:p>
          <a:p>
            <a:pPr>
              <a:lnSpc>
                <a:spcPct val="100000"/>
              </a:lnSpc>
            </a:pPr>
            <a:endParaRPr lang="en-US" sz="1600" b="1" dirty="0" smtClean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External morale busters courtesy of elected officials and other “experts” on education</a:t>
            </a:r>
          </a:p>
          <a:p>
            <a:pPr>
              <a:lnSpc>
                <a:spcPct val="100000"/>
              </a:lnSpc>
            </a:pPr>
            <a:endParaRPr lang="en-US" sz="1600" dirty="0" smtClean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Creating more powerful narratives – building storytelling skills</a:t>
            </a:r>
            <a:br>
              <a:rPr lang="en-US" sz="1600" dirty="0" smtClean="0"/>
            </a:br>
            <a:endParaRPr lang="en-US" sz="1600" dirty="0" smtClean="0"/>
          </a:p>
          <a:p>
            <a:pPr>
              <a:lnSpc>
                <a:spcPct val="100000"/>
              </a:lnSpc>
            </a:pPr>
            <a:endParaRPr lang="en-US" sz="1600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1D414-5429-E04B-93E1-0D0828988274}" type="slidenum">
              <a:rPr lang="en-US" smtClean="0"/>
              <a:t>10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57201" y="2985590"/>
            <a:ext cx="298703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b="1" dirty="0" smtClean="0"/>
          </a:p>
          <a:p>
            <a:r>
              <a:rPr lang="en-US" sz="2400" b="1" dirty="0" smtClean="0"/>
              <a:t>“</a:t>
            </a:r>
            <a:r>
              <a:rPr lang="en-US" sz="2400" b="1" dirty="0"/>
              <a:t>On what high-performing companies should be striving to create: A </a:t>
            </a:r>
            <a:r>
              <a:rPr lang="en-US" sz="2400" b="1" dirty="0">
                <a:solidFill>
                  <a:schemeClr val="tx2"/>
                </a:solidFill>
              </a:rPr>
              <a:t>great place </a:t>
            </a:r>
            <a:r>
              <a:rPr lang="en-US" sz="2400" b="1" dirty="0"/>
              <a:t>for </a:t>
            </a:r>
            <a:r>
              <a:rPr lang="en-US" sz="2400" b="1" dirty="0">
                <a:solidFill>
                  <a:schemeClr val="tx2"/>
                </a:solidFill>
              </a:rPr>
              <a:t>great people</a:t>
            </a:r>
            <a:r>
              <a:rPr lang="en-US" sz="2400" b="1" dirty="0"/>
              <a:t> to do </a:t>
            </a:r>
            <a:r>
              <a:rPr lang="en-US" sz="2400" b="1" dirty="0">
                <a:solidFill>
                  <a:schemeClr val="tx2"/>
                </a:solidFill>
              </a:rPr>
              <a:t>great work</a:t>
            </a:r>
            <a:r>
              <a:rPr lang="en-US" sz="2400" b="1" dirty="0" smtClean="0">
                <a:solidFill>
                  <a:schemeClr val="tx2"/>
                </a:solidFill>
              </a:rPr>
              <a:t>.”</a:t>
            </a:r>
            <a:r>
              <a:rPr lang="en-US" sz="2400" b="1" dirty="0" smtClean="0"/>
              <a:t> </a:t>
            </a:r>
            <a:r>
              <a:rPr lang="en-US" i="1" dirty="0" smtClean="0"/>
              <a:t>Marilyn Carlson</a:t>
            </a:r>
            <a:endParaRPr lang="en-US" sz="2000" b="1" i="1" dirty="0">
              <a:solidFill>
                <a:schemeClr val="tx1">
                  <a:lumMod val="50000"/>
                  <a:lumOff val="50000"/>
                </a:schemeClr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228358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422155"/>
            <a:ext cx="8234491" cy="1079125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tx2"/>
                </a:solidFill>
              </a:rPr>
              <a:t>RESULTS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1D414-5429-E04B-93E1-0D0828988274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845399110"/>
              </p:ext>
            </p:extLst>
          </p:nvPr>
        </p:nvGraphicFramePr>
        <p:xfrm>
          <a:off x="1274032" y="1950943"/>
          <a:ext cx="6600828" cy="4677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10552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91D414-5429-E04B-93E1-0D0828988274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9"/>
          <a:stretch/>
        </p:blipFill>
        <p:spPr>
          <a:xfrm>
            <a:off x="130665" y="532385"/>
            <a:ext cx="4325293" cy="273333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30665" y="5121046"/>
            <a:ext cx="7772400" cy="667293"/>
          </a:xfrm>
        </p:spPr>
        <p:txBody>
          <a:bodyPr anchor="b">
            <a:noAutofit/>
          </a:bodyPr>
          <a:lstStyle/>
          <a:p>
            <a:pPr>
              <a:lnSpc>
                <a:spcPts val="7500"/>
              </a:lnSpc>
            </a:pPr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5260284" y="1164017"/>
            <a:ext cx="3113007" cy="4187911"/>
          </a:xfrm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</a:pPr>
            <a:r>
              <a:rPr lang="en-US" sz="2800" dirty="0" smtClean="0">
                <a:solidFill>
                  <a:schemeClr val="tx2"/>
                </a:solidFill>
              </a:rPr>
              <a:t>Dispirited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unmotivated, unappreciated workers </a:t>
            </a:r>
            <a:r>
              <a:rPr lang="en-US" sz="2800" dirty="0">
                <a:solidFill>
                  <a:schemeClr val="tx2"/>
                </a:solidFill>
              </a:rPr>
              <a:t>cannot compete 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 a </a:t>
            </a:r>
            <a:r>
              <a:rPr lang="en-US" sz="2800" dirty="0">
                <a:solidFill>
                  <a:schemeClr val="tx2"/>
                </a:solidFill>
              </a:rPr>
              <a:t>highly competitive world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.”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</a:t>
            </a:r>
          </a:p>
          <a:p>
            <a:pPr algn="r"/>
            <a:r>
              <a:rPr lang="en-US" sz="1600" b="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Francis </a:t>
            </a:r>
            <a:r>
              <a:rPr lang="en-US" sz="1600" b="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Hesselbein</a:t>
            </a:r>
            <a:endParaRPr lang="en-US" sz="16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5" y="3429000"/>
            <a:ext cx="4325294" cy="299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477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1D414-5429-E04B-93E1-0D0828988274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 descr="Arts Camp 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12" r="32941"/>
          <a:stretch/>
        </p:blipFill>
        <p:spPr>
          <a:xfrm>
            <a:off x="6965447" y="0"/>
            <a:ext cx="2178553" cy="2772938"/>
          </a:xfrm>
          <a:prstGeom prst="rect">
            <a:avLst/>
          </a:prstGeom>
        </p:spPr>
      </p:pic>
      <p:pic>
        <p:nvPicPr>
          <p:cNvPr id="9" name="Picture 8" descr="2017_GCSshowcase_SMALL-2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0"/>
          <a:stretch/>
        </p:blipFill>
        <p:spPr>
          <a:xfrm>
            <a:off x="3267546" y="0"/>
            <a:ext cx="3875538" cy="2870706"/>
          </a:xfrm>
          <a:prstGeom prst="rect">
            <a:avLst/>
          </a:prstGeom>
        </p:spPr>
      </p:pic>
      <p:pic>
        <p:nvPicPr>
          <p:cNvPr id="10" name="Picture 9" descr="007_gcs_17_001_band_camp_BC8U2706 (1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734" y="2062302"/>
            <a:ext cx="2704090" cy="2841424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596992" y="3148973"/>
            <a:ext cx="2903854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568437" y="3495464"/>
            <a:ext cx="40688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 smtClean="0">
                <a:solidFill>
                  <a:schemeClr val="tx2"/>
                </a:solidFill>
              </a:rPr>
              <a:t>QUESTIONS &amp; ANSWERS</a:t>
            </a:r>
            <a:endParaRPr lang="en-US" sz="4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191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0391" y="1195251"/>
            <a:ext cx="2600108" cy="2547465"/>
          </a:xfrm>
        </p:spPr>
        <p:txBody>
          <a:bodyPr/>
          <a:lstStyle/>
          <a:p>
            <a:pPr algn="r">
              <a:lnSpc>
                <a:spcPts val="3600"/>
              </a:lnSpc>
            </a:pPr>
            <a:r>
              <a:rPr lang="en-US" sz="3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What the </a:t>
            </a:r>
            <a:r>
              <a:rPr lang="en-US" sz="3200" b="0" dirty="0" smtClean="0">
                <a:solidFill>
                  <a:schemeClr val="tx2"/>
                </a:solidFill>
              </a:rPr>
              <a:t/>
            </a:r>
            <a:br>
              <a:rPr lang="en-US" sz="3200" b="0" dirty="0" smtClean="0">
                <a:solidFill>
                  <a:schemeClr val="tx2"/>
                </a:solidFill>
              </a:rPr>
            </a:br>
            <a:r>
              <a:rPr lang="en-US" sz="3200" dirty="0" smtClean="0">
                <a:solidFill>
                  <a:schemeClr val="tx2"/>
                </a:solidFill>
              </a:rPr>
              <a:t>Research Says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730196" y="526828"/>
            <a:ext cx="4865164" cy="6154036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Employees prefer to hear important information from their </a:t>
            </a:r>
            <a:r>
              <a:rPr lang="en-US" sz="1600" dirty="0" smtClean="0">
                <a:solidFill>
                  <a:schemeClr val="tx2"/>
                </a:solidFill>
              </a:rPr>
              <a:t>direct supervisors</a:t>
            </a:r>
            <a:r>
              <a:rPr lang="en-US" sz="1600" dirty="0" smtClean="0"/>
              <a:t>. </a:t>
            </a:r>
          </a:p>
          <a:p>
            <a:pPr>
              <a:lnSpc>
                <a:spcPct val="100000"/>
              </a:lnSpc>
            </a:pPr>
            <a:endParaRPr lang="en-US" sz="1600" dirty="0" smtClean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Better employee communication and engagement yield </a:t>
            </a:r>
            <a:r>
              <a:rPr lang="en-US" sz="1600" dirty="0" smtClean="0">
                <a:solidFill>
                  <a:schemeClr val="tx2"/>
                </a:solidFill>
              </a:rPr>
              <a:t>significant  (50%) gains in productivity</a:t>
            </a:r>
            <a:r>
              <a:rPr lang="en-US" sz="1600" dirty="0" smtClean="0"/>
              <a:t>, </a:t>
            </a:r>
            <a:r>
              <a:rPr lang="en-US" sz="1600" dirty="0" smtClean="0">
                <a:solidFill>
                  <a:schemeClr val="tx2"/>
                </a:solidFill>
              </a:rPr>
              <a:t>market value</a:t>
            </a:r>
            <a:r>
              <a:rPr lang="en-US" sz="1600" dirty="0" smtClean="0"/>
              <a:t> (Watson Wyatt, 2004) and </a:t>
            </a:r>
            <a:r>
              <a:rPr lang="en-US" sz="1600" dirty="0" smtClean="0">
                <a:solidFill>
                  <a:schemeClr val="tx2"/>
                </a:solidFill>
              </a:rPr>
              <a:t>higher employee (44%) retention rates</a:t>
            </a:r>
            <a:r>
              <a:rPr lang="en-US" sz="1600" dirty="0" smtClean="0"/>
              <a:t> (Durkin; 2007; </a:t>
            </a:r>
            <a:r>
              <a:rPr lang="en-US" sz="1600" dirty="0" err="1" smtClean="0"/>
              <a:t>Izzo</a:t>
            </a:r>
            <a:r>
              <a:rPr lang="en-US" sz="1600" dirty="0" smtClean="0"/>
              <a:t> </a:t>
            </a:r>
            <a:r>
              <a:rPr lang="en-US" sz="1600" dirty="0"/>
              <a:t>&amp; Withers, </a:t>
            </a:r>
            <a:r>
              <a:rPr lang="en-US" sz="1600" dirty="0" smtClean="0"/>
              <a:t>2000; Ruck &amp; Welch, 2012)</a:t>
            </a:r>
            <a:endParaRPr lang="en-US" sz="1600" dirty="0"/>
          </a:p>
          <a:p>
            <a:pPr>
              <a:lnSpc>
                <a:spcPct val="100000"/>
              </a:lnSpc>
            </a:pPr>
            <a:endParaRPr lang="en-US" sz="1600" dirty="0" smtClean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Supervisor communication has a “</a:t>
            </a:r>
            <a:r>
              <a:rPr lang="en-US" sz="1600" dirty="0" smtClean="0">
                <a:solidFill>
                  <a:schemeClr val="tx2"/>
                </a:solidFill>
              </a:rPr>
              <a:t>substantial influence”</a:t>
            </a:r>
            <a:r>
              <a:rPr lang="en-US" sz="1600" dirty="0" smtClean="0"/>
              <a:t> on workplace experience and satisfaction; </a:t>
            </a:r>
            <a:r>
              <a:rPr lang="en-US" sz="1600" dirty="0" smtClean="0">
                <a:solidFill>
                  <a:schemeClr val="tx2"/>
                </a:solidFill>
              </a:rPr>
              <a:t>80% of employees say communication influences their desire to stay or leave </a:t>
            </a:r>
            <a:r>
              <a:rPr lang="en-US" sz="1600" dirty="0" smtClean="0"/>
              <a:t>an organization (Burton, 2006; </a:t>
            </a:r>
            <a:r>
              <a:rPr lang="en-US" sz="1600" dirty="0" err="1" smtClean="0"/>
              <a:t>Karonges</a:t>
            </a:r>
            <a:r>
              <a:rPr lang="en-US" sz="1600" dirty="0" smtClean="0"/>
              <a:t>, Johnson, </a:t>
            </a:r>
            <a:r>
              <a:rPr lang="en-US" sz="1600" dirty="0" err="1" smtClean="0"/>
              <a:t>Beatson</a:t>
            </a:r>
            <a:r>
              <a:rPr lang="en-US" sz="1600" dirty="0" smtClean="0"/>
              <a:t> and Lings, 2015)</a:t>
            </a:r>
            <a:br>
              <a:rPr lang="en-US" sz="1600" dirty="0" smtClean="0"/>
            </a:br>
            <a:endParaRPr lang="en-US" sz="1600" dirty="0" smtClean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Employees rank among the </a:t>
            </a:r>
            <a:r>
              <a:rPr lang="en-US" sz="1600" dirty="0" smtClean="0">
                <a:solidFill>
                  <a:schemeClr val="tx2"/>
                </a:solidFill>
              </a:rPr>
              <a:t>most credible and authentic ambassadors</a:t>
            </a:r>
            <a:r>
              <a:rPr lang="en-US" sz="1600" dirty="0" smtClean="0"/>
              <a:t> for an organization (Kang &amp; Sung, 2017; Redding, 2013)</a:t>
            </a:r>
          </a:p>
          <a:p>
            <a:pPr>
              <a:lnSpc>
                <a:spcPct val="100000"/>
              </a:lnSpc>
            </a:pPr>
            <a:endParaRPr lang="en-US" sz="1600" b="1" dirty="0" smtClean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Symbolic communication and behavior </a:t>
            </a:r>
            <a:r>
              <a:rPr lang="en-US" sz="1600" dirty="0" smtClean="0"/>
              <a:t>often speak the loudest (Jiang &amp; Luo, 2018)</a:t>
            </a:r>
          </a:p>
          <a:p>
            <a:pPr>
              <a:lnSpc>
                <a:spcPct val="100000"/>
              </a:lnSpc>
            </a:pPr>
            <a:endParaRPr lang="en-US" sz="1600" dirty="0" smtClean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Authentic employee engagement</a:t>
            </a:r>
            <a:r>
              <a:rPr lang="en-US" sz="1600" dirty="0" smtClean="0"/>
              <a:t>, </a:t>
            </a:r>
            <a:r>
              <a:rPr lang="en-US" sz="1600" dirty="0" smtClean="0">
                <a:solidFill>
                  <a:schemeClr val="tx2"/>
                </a:solidFill>
              </a:rPr>
              <a:t>consistency</a:t>
            </a:r>
            <a:r>
              <a:rPr lang="en-US" sz="1600" dirty="0" smtClean="0"/>
              <a:t> of words and actions and </a:t>
            </a:r>
            <a:r>
              <a:rPr lang="en-US" sz="1600" dirty="0" smtClean="0">
                <a:solidFill>
                  <a:schemeClr val="tx2"/>
                </a:solidFill>
              </a:rPr>
              <a:t>transparency</a:t>
            </a:r>
            <a:r>
              <a:rPr lang="en-US" sz="1600" dirty="0" smtClean="0"/>
              <a:t> build trust (Jiang &amp; Luo, 2018)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Employee communication </a:t>
            </a:r>
            <a:r>
              <a:rPr lang="en-US" sz="1600" dirty="0" smtClean="0">
                <a:solidFill>
                  <a:schemeClr val="tx2"/>
                </a:solidFill>
              </a:rPr>
              <a:t>preferences vary by role, demographics </a:t>
            </a:r>
            <a:r>
              <a:rPr lang="en-US" sz="1600" dirty="0" smtClean="0"/>
              <a:t>(Jiang &amp; Men, 2015; Men, 2016, </a:t>
            </a:r>
            <a:r>
              <a:rPr lang="en-US" sz="1600" dirty="0" err="1" smtClean="0"/>
              <a:t>Mickkelson</a:t>
            </a:r>
            <a:r>
              <a:rPr lang="en-US" sz="1600" dirty="0" smtClean="0"/>
              <a:t>, Hesse &amp; Sloan, 2017)</a:t>
            </a:r>
            <a:endParaRPr lang="en-US" sz="16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1D414-5429-E04B-93E1-0D0828988274}" type="slidenum">
              <a:rPr lang="en-US" smtClean="0"/>
              <a:t>2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73460" y="3059133"/>
            <a:ext cx="2987039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</a:rPr>
              <a:t>“When people are financially invested, they want a return. When people are </a:t>
            </a:r>
            <a:r>
              <a:rPr lang="en-US" b="1" dirty="0">
                <a:solidFill>
                  <a:schemeClr val="tx2"/>
                </a:solidFill>
                <a:latin typeface="Open Sans"/>
              </a:rPr>
              <a:t>emotionally invested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</a:rPr>
              <a:t>, they want to </a:t>
            </a:r>
            <a:r>
              <a:rPr lang="en-US" b="1" dirty="0">
                <a:solidFill>
                  <a:schemeClr val="tx2"/>
                </a:solidFill>
                <a:latin typeface="Open Sans"/>
              </a:rPr>
              <a:t>contribute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</a:rPr>
              <a:t>.” </a:t>
            </a:r>
            <a:endParaRPr lang="en-US" b="1" dirty="0" smtClean="0">
              <a:solidFill>
                <a:schemeClr val="tx1">
                  <a:lumMod val="50000"/>
                  <a:lumOff val="50000"/>
                </a:schemeClr>
              </a:solidFill>
              <a:latin typeface="Open Sans"/>
            </a:endParaRPr>
          </a:p>
          <a:p>
            <a:endParaRPr lang="en-US" sz="2000" b="1" i="1" dirty="0">
              <a:solidFill>
                <a:schemeClr val="tx1">
                  <a:lumMod val="50000"/>
                  <a:lumOff val="50000"/>
                </a:schemeClr>
              </a:solidFill>
              <a:latin typeface="Open Sans"/>
            </a:endParaRPr>
          </a:p>
          <a:p>
            <a:pPr algn="r"/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&amp;quot"/>
              </a:rPr>
              <a:t>Simon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&amp;quot"/>
              </a:rPr>
              <a:t>Sinek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603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1D414-5429-E04B-93E1-0D0828988274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 descr="Arts Camp 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12" r="32941"/>
          <a:stretch/>
        </p:blipFill>
        <p:spPr>
          <a:xfrm>
            <a:off x="6965447" y="0"/>
            <a:ext cx="2178553" cy="2772938"/>
          </a:xfrm>
          <a:prstGeom prst="rect">
            <a:avLst/>
          </a:prstGeom>
        </p:spPr>
      </p:pic>
      <p:pic>
        <p:nvPicPr>
          <p:cNvPr id="9" name="Picture 8" descr="2017_GCSshowcase_SMALL-2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0"/>
          <a:stretch/>
        </p:blipFill>
        <p:spPr>
          <a:xfrm>
            <a:off x="3267546" y="0"/>
            <a:ext cx="3875538" cy="2870706"/>
          </a:xfrm>
          <a:prstGeom prst="rect">
            <a:avLst/>
          </a:prstGeom>
        </p:spPr>
      </p:pic>
      <p:pic>
        <p:nvPicPr>
          <p:cNvPr id="10" name="Picture 9" descr="007_gcs_17_001_band_camp_BC8U2706 (1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734" y="2062302"/>
            <a:ext cx="2704090" cy="2841424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596992" y="3148973"/>
            <a:ext cx="371375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28803" y="3464569"/>
            <a:ext cx="4081940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employees have an 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innate desire 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contribute to 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something bigger than themselves.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Randhawa</a:t>
            </a:r>
          </a:p>
          <a:p>
            <a:pPr>
              <a:lnSpc>
                <a:spcPct val="100000"/>
              </a:lnSpc>
            </a:pPr>
            <a:endParaRPr lang="en-US" sz="4000" b="1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endParaRPr lang="en-US" sz="11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928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2"/>
                </a:solidFill>
              </a:rPr>
              <a:t>What’s </a:t>
            </a:r>
            <a:r>
              <a:rPr lang="en-US" sz="3200" dirty="0" smtClean="0">
                <a:solidFill>
                  <a:schemeClr val="tx2"/>
                </a:solidFill>
              </a:rPr>
              <a:t>working </a:t>
            </a:r>
            <a:br>
              <a:rPr lang="en-US" sz="3200" dirty="0" smtClean="0">
                <a:solidFill>
                  <a:schemeClr val="tx2"/>
                </a:solidFill>
              </a:rPr>
            </a:br>
            <a:r>
              <a:rPr lang="en-US" sz="3200" dirty="0" smtClean="0">
                <a:solidFill>
                  <a:schemeClr val="tx2"/>
                </a:solidFill>
              </a:rPr>
              <a:t>in GCS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1D414-5429-E04B-93E1-0D0828988274}" type="slidenum">
              <a:rPr lang="en-US" smtClean="0"/>
              <a:t>4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4811479" y="871774"/>
            <a:ext cx="3885636" cy="4563733"/>
            <a:chOff x="4576458" y="739238"/>
            <a:chExt cx="4159829" cy="4885776"/>
          </a:xfrm>
        </p:grpSpPr>
        <p:grpSp>
          <p:nvGrpSpPr>
            <p:cNvPr id="9" name="Group 8"/>
            <p:cNvGrpSpPr/>
            <p:nvPr/>
          </p:nvGrpSpPr>
          <p:grpSpPr>
            <a:xfrm>
              <a:off x="6268612" y="739238"/>
              <a:ext cx="1621599" cy="1863907"/>
              <a:chOff x="905904" y="1135483"/>
              <a:chExt cx="1216260" cy="1398000"/>
            </a:xfrm>
          </p:grpSpPr>
          <p:sp>
            <p:nvSpPr>
              <p:cNvPr id="10" name="Hexagon 9"/>
              <p:cNvSpPr/>
              <p:nvPr/>
            </p:nvSpPr>
            <p:spPr>
              <a:xfrm rot="5400000">
                <a:off x="815034" y="1226353"/>
                <a:ext cx="1398000" cy="1216260"/>
              </a:xfrm>
              <a:prstGeom prst="hexagon">
                <a:avLst>
                  <a:gd name="adj" fmla="val 25000"/>
                  <a:gd name="vf" fmla="val 115470"/>
                </a:avLst>
              </a:prstGeom>
              <a:gradFill>
                <a:gsLst>
                  <a:gs pos="0">
                    <a:schemeClr val="tx2"/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2280000" scaled="0"/>
              </a:gradFill>
              <a:effectLst/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1" name="Hexagon 4"/>
              <p:cNvSpPr/>
              <p:nvPr/>
            </p:nvSpPr>
            <p:spPr>
              <a:xfrm>
                <a:off x="1095438" y="1353338"/>
                <a:ext cx="837192" cy="96229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3600" kern="1200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5422535" y="2252364"/>
              <a:ext cx="1621599" cy="1863907"/>
              <a:chOff x="905904" y="1135483"/>
              <a:chExt cx="1216260" cy="1398000"/>
            </a:xfrm>
          </p:grpSpPr>
          <p:sp>
            <p:nvSpPr>
              <p:cNvPr id="13" name="Hexagon 12"/>
              <p:cNvSpPr/>
              <p:nvPr/>
            </p:nvSpPr>
            <p:spPr>
              <a:xfrm rot="5400000">
                <a:off x="815034" y="1226353"/>
                <a:ext cx="1398000" cy="1216260"/>
              </a:xfrm>
              <a:prstGeom prst="hexagon">
                <a:avLst>
                  <a:gd name="adj" fmla="val 25000"/>
                  <a:gd name="vf" fmla="val 115470"/>
                </a:avLst>
              </a:prstGeom>
              <a:gradFill>
                <a:gsLst>
                  <a:gs pos="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2280000" scaled="0"/>
              </a:gradFill>
              <a:effectLst/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" name="Hexagon 4"/>
              <p:cNvSpPr/>
              <p:nvPr/>
            </p:nvSpPr>
            <p:spPr>
              <a:xfrm>
                <a:off x="1095438" y="1353338"/>
                <a:ext cx="837192" cy="96229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3600" kern="1200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7114688" y="2252364"/>
              <a:ext cx="1621599" cy="1863907"/>
              <a:chOff x="905904" y="1135483"/>
              <a:chExt cx="1216260" cy="1398000"/>
            </a:xfrm>
          </p:grpSpPr>
          <p:sp>
            <p:nvSpPr>
              <p:cNvPr id="16" name="Hexagon 15"/>
              <p:cNvSpPr/>
              <p:nvPr/>
            </p:nvSpPr>
            <p:spPr>
              <a:xfrm rot="5400000">
                <a:off x="815034" y="1226353"/>
                <a:ext cx="1398000" cy="1216260"/>
              </a:xfrm>
              <a:prstGeom prst="hexagon">
                <a:avLst>
                  <a:gd name="adj" fmla="val 25000"/>
                  <a:gd name="vf" fmla="val 115470"/>
                </a:avLst>
              </a:prstGeom>
              <a:gradFill>
                <a:gsLst>
                  <a:gs pos="0">
                    <a:schemeClr val="accent2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2280000" scaled="0"/>
              </a:gradFill>
              <a:effectLst/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7" name="Hexagon 4"/>
              <p:cNvSpPr/>
              <p:nvPr/>
            </p:nvSpPr>
            <p:spPr>
              <a:xfrm>
                <a:off x="1095438" y="1353338"/>
                <a:ext cx="837192" cy="96229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3600" kern="1200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6268612" y="3761107"/>
              <a:ext cx="1621599" cy="1863907"/>
              <a:chOff x="905904" y="1135483"/>
              <a:chExt cx="1216260" cy="1398000"/>
            </a:xfrm>
          </p:grpSpPr>
          <p:sp>
            <p:nvSpPr>
              <p:cNvPr id="19" name="Hexagon 18"/>
              <p:cNvSpPr/>
              <p:nvPr/>
            </p:nvSpPr>
            <p:spPr>
              <a:xfrm rot="5400000">
                <a:off x="815034" y="1226353"/>
                <a:ext cx="1398000" cy="1216260"/>
              </a:xfrm>
              <a:prstGeom prst="hexagon">
                <a:avLst>
                  <a:gd name="adj" fmla="val 25000"/>
                  <a:gd name="vf" fmla="val 115470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2280000" scaled="0"/>
              </a:gradFill>
              <a:effectLst/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0" name="Hexagon 4"/>
              <p:cNvSpPr/>
              <p:nvPr/>
            </p:nvSpPr>
            <p:spPr>
              <a:xfrm>
                <a:off x="1095438" y="1353338"/>
                <a:ext cx="837192" cy="96229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3600" kern="1200"/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4576458" y="3761107"/>
              <a:ext cx="1621599" cy="1863907"/>
              <a:chOff x="905904" y="1135483"/>
              <a:chExt cx="1216260" cy="1398000"/>
            </a:xfrm>
          </p:grpSpPr>
          <p:sp>
            <p:nvSpPr>
              <p:cNvPr id="22" name="Hexagon 21"/>
              <p:cNvSpPr/>
              <p:nvPr/>
            </p:nvSpPr>
            <p:spPr>
              <a:xfrm rot="5400000">
                <a:off x="815034" y="1226353"/>
                <a:ext cx="1398000" cy="1216260"/>
              </a:xfrm>
              <a:prstGeom prst="hexagon">
                <a:avLst>
                  <a:gd name="adj" fmla="val 25000"/>
                  <a:gd name="vf" fmla="val 115470"/>
                </a:avLst>
              </a:prstGeom>
              <a:gradFill>
                <a:gsLst>
                  <a:gs pos="0">
                    <a:schemeClr val="accent4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2280000" scaled="0"/>
              </a:gradFill>
              <a:effectLst/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3" name="Hexagon 4"/>
              <p:cNvSpPr/>
              <p:nvPr/>
            </p:nvSpPr>
            <p:spPr>
              <a:xfrm>
                <a:off x="1095438" y="1353338"/>
                <a:ext cx="837192" cy="96229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3600" kern="1200"/>
              </a:p>
            </p:txBody>
          </p:sp>
        </p:grpSp>
      </p:grpSp>
      <p:sp>
        <p:nvSpPr>
          <p:cNvPr id="25" name="TextBox 24"/>
          <p:cNvSpPr txBox="1"/>
          <p:nvPr/>
        </p:nvSpPr>
        <p:spPr>
          <a:xfrm>
            <a:off x="6472425" y="1373852"/>
            <a:ext cx="1351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COACH &amp; BUILD CAPACITY</a:t>
            </a:r>
            <a:endParaRPr lang="en-US" sz="1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89391" y="2809276"/>
            <a:ext cx="1042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FOCUS ON THE WHY</a:t>
            </a:r>
            <a:endParaRPr lang="en-US" sz="1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837828" y="2849340"/>
            <a:ext cx="1042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GET THERE FIRST</a:t>
            </a:r>
            <a:endParaRPr lang="en-US" sz="1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92327" y="4186840"/>
            <a:ext cx="1311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REPEAT ACROSS CHANNELS</a:t>
            </a:r>
            <a:endParaRPr lang="en-US" sz="1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28001" y="4308105"/>
            <a:ext cx="1461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CELEBRATE SUCCESS</a:t>
            </a:r>
            <a:endParaRPr lang="en-US" sz="1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741" y="2664674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5818"/>
          <a:stretch/>
        </p:blipFill>
        <p:spPr>
          <a:xfrm>
            <a:off x="2276115" y="2455528"/>
            <a:ext cx="2232414" cy="33173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05"/>
          <a:stretch/>
        </p:blipFill>
        <p:spPr>
          <a:xfrm>
            <a:off x="342105" y="2370227"/>
            <a:ext cx="2000915" cy="338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18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173475"/>
            <a:ext cx="8203475" cy="1046485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tx2"/>
                </a:solidFill>
              </a:rPr>
              <a:t>District-Level Engagement 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91D414-5429-E04B-93E1-0D0828988274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821331112"/>
              </p:ext>
            </p:extLst>
          </p:nvPr>
        </p:nvGraphicFramePr>
        <p:xfrm>
          <a:off x="1510938" y="195870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3978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369174"/>
            <a:ext cx="3850480" cy="1046485"/>
          </a:xfrm>
        </p:spPr>
        <p:txBody>
          <a:bodyPr/>
          <a:lstStyle/>
          <a:p>
            <a:r>
              <a:rPr lang="en-US" sz="3200" dirty="0" smtClean="0">
                <a:solidFill>
                  <a:schemeClr val="tx2"/>
                </a:solidFill>
              </a:rPr>
              <a:t>Communication Channels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1D414-5429-E04B-93E1-0D0828988274}" type="slidenum">
              <a:rPr lang="en-US" smtClean="0"/>
              <a:t>6</a:t>
            </a:fld>
            <a:endParaRPr lang="en-US"/>
          </a:p>
        </p:txBody>
      </p:sp>
      <p:sp>
        <p:nvSpPr>
          <p:cNvPr id="5" name="Content Placeholder 3"/>
          <p:cNvSpPr>
            <a:spLocks noGrp="1"/>
          </p:cNvSpPr>
          <p:nvPr>
            <p:ph idx="1"/>
          </p:nvPr>
        </p:nvSpPr>
        <p:spPr>
          <a:xfrm>
            <a:off x="457200" y="2236711"/>
            <a:ext cx="3850480" cy="3680447"/>
          </a:xfrm>
        </p:spPr>
        <p:txBody>
          <a:bodyPr>
            <a:normAutofit fontScale="55000" lnSpcReduction="20000"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600" dirty="0" smtClean="0"/>
              <a:t>Principal &amp; Leader Toolkits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600" dirty="0" smtClean="0"/>
              <a:t>Staff meetings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600" dirty="0" smtClean="0"/>
              <a:t>IKC and Advisory Groups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600" dirty="0" smtClean="0"/>
              <a:t>Digital employee newsletter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600" dirty="0" smtClean="0"/>
              <a:t>Digital leadership newsletter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600" dirty="0" smtClean="0"/>
              <a:t>Superintendent messages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600" dirty="0" smtClean="0"/>
              <a:t>Website, GCSTV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600" dirty="0" smtClean="0"/>
              <a:t>Targeted emails, goodnews@gcsnc.com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600" dirty="0" smtClean="0"/>
              <a:t>Social media – Twitter, Facebook, YouTube, LinkedIn, Instagram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600" dirty="0" smtClean="0"/>
              <a:t>Special events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600" dirty="0" smtClean="0"/>
              <a:t>Mobile app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600" dirty="0" smtClean="0"/>
              <a:t>Media relations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600" dirty="0" smtClean="0"/>
              <a:t>Paid media, partnerships – Movie theaters, billboards, DMV</a:t>
            </a:r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661" y="1162594"/>
            <a:ext cx="4209208" cy="544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210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8895"/>
            <a:ext cx="3704384" cy="1722821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tx2"/>
                </a:solidFill>
              </a:rPr>
              <a:t>Recognizing employees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984369" y="615080"/>
            <a:ext cx="3649567" cy="2101331"/>
          </a:xfrm>
        </p:spPr>
        <p:txBody>
          <a:bodyPr>
            <a:noAutofit/>
          </a:bodyPr>
          <a:lstStyle/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Employee of the Month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Board Meeting Recognitions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Celebration of Excellence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Retirement Celebration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Holiday luncheons, special celebrations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A-MAY-ZING GCS Month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Employee stories – website, social media, GCSTV, news media, targeted emails</a:t>
            </a: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1D414-5429-E04B-93E1-0D0828988274}" type="slidenum">
              <a:rPr lang="en-US" smtClean="0"/>
              <a:t>7</a:t>
            </a:fld>
            <a:endParaRPr lang="en-US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6" b="240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21990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1D414-5429-E04B-93E1-0D0828988274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703964"/>
            <a:ext cx="9144793" cy="51454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2696" y="6027431"/>
            <a:ext cx="53960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Recognition Blow-Out</a:t>
            </a:r>
            <a:endParaRPr lang="en-US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726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199" y="486850"/>
            <a:ext cx="5645659" cy="1046485"/>
          </a:xfrm>
        </p:spPr>
        <p:txBody>
          <a:bodyPr/>
          <a:lstStyle/>
          <a:p>
            <a:r>
              <a:rPr lang="en-US" dirty="0" smtClean="0"/>
              <a:t>New Teacher Signing Ceremony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338138"/>
            <a:ext cx="2133600" cy="365125"/>
          </a:xfrm>
        </p:spPr>
        <p:txBody>
          <a:bodyPr/>
          <a:lstStyle/>
          <a:p>
            <a:fld id="{F291D414-5429-E04B-93E1-0D0828988274}" type="slidenum">
              <a:rPr lang="en-US" smtClean="0"/>
              <a:t>9</a:t>
            </a:fld>
            <a:endParaRPr lang="en-US"/>
          </a:p>
        </p:txBody>
      </p:sp>
      <p:pic>
        <p:nvPicPr>
          <p:cNvPr id="2" name="NB 894 for we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9457" y="1281997"/>
            <a:ext cx="5739413" cy="430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73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GCS">
      <a:dk1>
        <a:sysClr val="windowText" lastClr="000000"/>
      </a:dk1>
      <a:lt1>
        <a:sysClr val="window" lastClr="FFFFFF"/>
      </a:lt1>
      <a:dk2>
        <a:srgbClr val="004B8D"/>
      </a:dk2>
      <a:lt2>
        <a:srgbClr val="FFD457"/>
      </a:lt2>
      <a:accent1>
        <a:srgbClr val="00A0AF"/>
      </a:accent1>
      <a:accent2>
        <a:srgbClr val="E7A614"/>
      </a:accent2>
      <a:accent3>
        <a:srgbClr val="B30838"/>
      </a:accent3>
      <a:accent4>
        <a:srgbClr val="A3A510"/>
      </a:accent4>
      <a:accent5>
        <a:srgbClr val="BC1A8C"/>
      </a:accent5>
      <a:accent6>
        <a:srgbClr val="8C288E"/>
      </a:accent6>
      <a:hlink>
        <a:srgbClr val="F16522"/>
      </a:hlink>
      <a:folHlink>
        <a:srgbClr val="FFF1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E05B1A3DC0E44E86205B43517984DB" ma:contentTypeVersion="0" ma:contentTypeDescription="Create a new document." ma:contentTypeScope="" ma:versionID="08759cd35eed97069c678719ab2d5d6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258E41-83AE-497C-91DA-828313E8BF2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1052607-9319-4F3A-A910-E23A2503C0C5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98C16D3-75DC-4135-BCFF-A77BEC0685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963</TotalTime>
  <Words>398</Words>
  <Application>Microsoft Office PowerPoint</Application>
  <PresentationFormat>On-screen Show (4:3)</PresentationFormat>
  <Paragraphs>92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&amp;quot</vt:lpstr>
      <vt:lpstr>Arial</vt:lpstr>
      <vt:lpstr>Calibri</vt:lpstr>
      <vt:lpstr>Open Sans</vt:lpstr>
      <vt:lpstr>Office Theme</vt:lpstr>
      <vt:lpstr>WHAT’S WORKING IN INTERNAL COMMUNICATIONS &amp; WHY</vt:lpstr>
      <vt:lpstr>What the  Research Says</vt:lpstr>
      <vt:lpstr>PowerPoint Presentation</vt:lpstr>
      <vt:lpstr>What’s working  in GCS</vt:lpstr>
      <vt:lpstr>District-Level Engagement </vt:lpstr>
      <vt:lpstr>Communication Channels</vt:lpstr>
      <vt:lpstr>Recognizing employees</vt:lpstr>
      <vt:lpstr>PowerPoint Presentation</vt:lpstr>
      <vt:lpstr>New Teacher Signing Ceremony</vt:lpstr>
      <vt:lpstr>Ongoing challenges – opportunities</vt:lpstr>
      <vt:lpstr>RESULTS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Alexandra Bot</dc:creator>
  <cp:keywords/>
  <dc:description/>
  <cp:lastModifiedBy>Carr, Nora</cp:lastModifiedBy>
  <cp:revision>58</cp:revision>
  <dcterms:created xsi:type="dcterms:W3CDTF">2017-11-17T18:16:47Z</dcterms:created>
  <dcterms:modified xsi:type="dcterms:W3CDTF">2018-07-24T22:34:11Z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0x01010088E05B1A3DC0E44E86205B43517984DB</vt:lpwstr>
  </property>
</Properties>
</file>